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77E8-D5C4-4845-83CF-9A971FF56372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349C-C76D-4093-980A-5A3E52B4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977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77E8-D5C4-4845-83CF-9A971FF56372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349C-C76D-4093-980A-5A3E52B4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264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77E8-D5C4-4845-83CF-9A971FF56372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349C-C76D-4093-980A-5A3E52B4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5169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77E8-D5C4-4845-83CF-9A971FF56372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349C-C76D-4093-980A-5A3E52B4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9860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77E8-D5C4-4845-83CF-9A971FF56372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349C-C76D-4093-980A-5A3E52B4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441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77E8-D5C4-4845-83CF-9A971FF56372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349C-C76D-4093-980A-5A3E52B4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024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77E8-D5C4-4845-83CF-9A971FF56372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349C-C76D-4093-980A-5A3E52B4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024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77E8-D5C4-4845-83CF-9A971FF56372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349C-C76D-4093-980A-5A3E52B4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6543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77E8-D5C4-4845-83CF-9A971FF56372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349C-C76D-4093-980A-5A3E52B4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7917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77E8-D5C4-4845-83CF-9A971FF56372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349C-C76D-4093-980A-5A3E52B4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961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A77E8-D5C4-4845-83CF-9A971FF56372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349C-C76D-4093-980A-5A3E52B4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8306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A77E8-D5C4-4845-83CF-9A971FF56372}" type="datetimeFigureOut">
              <a:rPr lang="es-ES" smtClean="0"/>
              <a:t>17/09/2015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E349C-C76D-4093-980A-5A3E52B4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0401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eolica.org/uploads/AEE__ANUARIO_2015_web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/>
          <p:cNvGrpSpPr/>
          <p:nvPr/>
        </p:nvGrpSpPr>
        <p:grpSpPr>
          <a:xfrm>
            <a:off x="639689" y="746310"/>
            <a:ext cx="8309328" cy="4417362"/>
            <a:chOff x="478324" y="934569"/>
            <a:chExt cx="8309328" cy="4417362"/>
          </a:xfrm>
        </p:grpSpPr>
        <p:sp>
          <p:nvSpPr>
            <p:cNvPr id="5" name="Rectángulo redondeado 4"/>
            <p:cNvSpPr/>
            <p:nvPr/>
          </p:nvSpPr>
          <p:spPr>
            <a:xfrm>
              <a:off x="1102659" y="1116106"/>
              <a:ext cx="2245659" cy="1465729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Desarrolladores y diseñadores de turbinas y componentes</a:t>
              </a:r>
              <a:endParaRPr lang="es-E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ángulo redondeado 5"/>
            <p:cNvSpPr/>
            <p:nvPr/>
          </p:nvSpPr>
          <p:spPr>
            <a:xfrm>
              <a:off x="1102659" y="3097306"/>
              <a:ext cx="2245659" cy="1465729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Desarrollo del proyecto (Valoración, localización y flujos de viento, planteamiento técnico, análisis financiero)</a:t>
              </a:r>
              <a:endParaRPr lang="es-E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ángulo redondeado 6"/>
            <p:cNvSpPr/>
            <p:nvPr/>
          </p:nvSpPr>
          <p:spPr>
            <a:xfrm>
              <a:off x="3822326" y="1116105"/>
              <a:ext cx="2245659" cy="1465729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Fabricantes de turbinas y proveedores de componentes</a:t>
              </a:r>
              <a:endParaRPr lang="es-E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ángulo redondeado 7"/>
            <p:cNvSpPr/>
            <p:nvPr/>
          </p:nvSpPr>
          <p:spPr>
            <a:xfrm>
              <a:off x="3822326" y="3083860"/>
              <a:ext cx="2245659" cy="1465729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Instalación (instalación, transporte, conexión a la red)</a:t>
              </a:r>
              <a:endParaRPr lang="es-E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ángulo redondeado 8"/>
            <p:cNvSpPr/>
            <p:nvPr/>
          </p:nvSpPr>
          <p:spPr>
            <a:xfrm>
              <a:off x="6541993" y="3083860"/>
              <a:ext cx="2245659" cy="1465729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Operación, mantenimiento y control</a:t>
              </a:r>
              <a:endParaRPr lang="es-E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ángulo redondeado 9"/>
            <p:cNvSpPr/>
            <p:nvPr/>
          </p:nvSpPr>
          <p:spPr>
            <a:xfrm>
              <a:off x="5261423" y="4607301"/>
              <a:ext cx="2245659" cy="744630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Distribución y ventas (empresas distribuidoras)</a:t>
              </a:r>
              <a:endParaRPr lang="es-E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CuadroTexto 10"/>
            <p:cNvSpPr txBox="1"/>
            <p:nvPr/>
          </p:nvSpPr>
          <p:spPr>
            <a:xfrm rot="16200000">
              <a:off x="-134907" y="1587359"/>
              <a:ext cx="1828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Sector</a:t>
              </a:r>
            </a:p>
            <a:p>
              <a:pPr algn="ctr"/>
              <a:r>
                <a:rPr lang="es-E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manufacturero</a:t>
              </a:r>
              <a:endParaRPr lang="es-E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CuadroTexto 11"/>
            <p:cNvSpPr txBox="1"/>
            <p:nvPr/>
          </p:nvSpPr>
          <p:spPr>
            <a:xfrm rot="16200000">
              <a:off x="-174466" y="3508050"/>
              <a:ext cx="1828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Sector servicios </a:t>
              </a:r>
            </a:p>
            <a:p>
              <a:pPr algn="ctr"/>
              <a:r>
                <a:rPr lang="es-E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y obra civil</a:t>
              </a:r>
            </a:p>
          </p:txBody>
        </p:sp>
        <p:sp>
          <p:nvSpPr>
            <p:cNvPr id="13" name="Flecha derecha 12"/>
            <p:cNvSpPr/>
            <p:nvPr/>
          </p:nvSpPr>
          <p:spPr>
            <a:xfrm>
              <a:off x="3348318" y="1748118"/>
              <a:ext cx="474008" cy="215153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400"/>
            </a:p>
          </p:txBody>
        </p:sp>
        <p:sp>
          <p:nvSpPr>
            <p:cNvPr id="14" name="Flecha derecha 13"/>
            <p:cNvSpPr/>
            <p:nvPr/>
          </p:nvSpPr>
          <p:spPr>
            <a:xfrm>
              <a:off x="3368546" y="3592604"/>
              <a:ext cx="474008" cy="215153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400"/>
            </a:p>
          </p:txBody>
        </p:sp>
        <p:sp>
          <p:nvSpPr>
            <p:cNvPr id="15" name="Flecha derecha 14"/>
            <p:cNvSpPr/>
            <p:nvPr/>
          </p:nvSpPr>
          <p:spPr>
            <a:xfrm rot="5400000">
              <a:off x="6039672" y="4253751"/>
              <a:ext cx="474008" cy="215153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400"/>
            </a:p>
          </p:txBody>
        </p:sp>
        <p:sp>
          <p:nvSpPr>
            <p:cNvPr id="16" name="Flecha derecha 15"/>
            <p:cNvSpPr/>
            <p:nvPr/>
          </p:nvSpPr>
          <p:spPr>
            <a:xfrm>
              <a:off x="6067985" y="3615017"/>
              <a:ext cx="474008" cy="215153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400"/>
            </a:p>
          </p:txBody>
        </p:sp>
        <p:sp>
          <p:nvSpPr>
            <p:cNvPr id="18" name="Flecha derecha 17"/>
            <p:cNvSpPr/>
            <p:nvPr/>
          </p:nvSpPr>
          <p:spPr>
            <a:xfrm rot="5400000">
              <a:off x="4708150" y="2739280"/>
              <a:ext cx="474008" cy="215153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400"/>
            </a:p>
          </p:txBody>
        </p:sp>
      </p:grpSp>
    </p:spTree>
    <p:extLst>
      <p:ext uri="{BB962C8B-B14F-4D97-AF65-F5344CB8AC3E}">
        <p14:creationId xmlns:p14="http://schemas.microsoft.com/office/powerpoint/2010/main" val="2790295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0" r="535" b="970"/>
          <a:stretch/>
        </p:blipFill>
        <p:spPr bwMode="auto">
          <a:xfrm>
            <a:off x="2756666" y="174811"/>
            <a:ext cx="6871428" cy="543261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4337157" y="5607422"/>
            <a:ext cx="3275640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Fuente: Tomada de AEE (</a:t>
            </a:r>
            <a:r>
              <a:rPr lang="es-E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2014)</a:t>
            </a:r>
            <a:endParaRPr lang="es-E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483224" y="5996118"/>
            <a:ext cx="75482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3"/>
              </a:rPr>
              <a:t>http://www.aeeolica.org/uploads/AEE__</a:t>
            </a:r>
            <a:r>
              <a:rPr lang="es-ES" dirty="0" smtClean="0">
                <a:hlinkClick r:id="rId3"/>
              </a:rPr>
              <a:t>ANUARIO_2015_web.pdf</a:t>
            </a:r>
            <a:r>
              <a:rPr lang="es-ES" dirty="0" smtClean="0"/>
              <a:t>   (pág. 57)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150950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2264</TotalTime>
  <Words>82</Words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2015-04-28T19:04:09Z</dcterms:created>
  <dcterms:modified xsi:type="dcterms:W3CDTF">2015-09-17T18:05:26Z</dcterms:modified>
</cp:coreProperties>
</file>